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4" r:id="rId2"/>
    <p:sldId id="266" r:id="rId3"/>
    <p:sldId id="265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accent1">
                    <a:lumMod val="75000"/>
                  </a:schemeClr>
                </a:solidFill>
              </a:defRPr>
            </a:pP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</a:rPr>
              <a:t>Valdres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 FHS: CO2-redusering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1800" baseline="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aseline="0" dirty="0" err="1">
                <a:solidFill>
                  <a:schemeClr val="accent1">
                    <a:lumMod val="75000"/>
                  </a:schemeClr>
                </a:solidFill>
              </a:rPr>
              <a:t>tonn</a:t>
            </a:r>
            <a:r>
              <a:rPr lang="en-US" sz="1800" baseline="0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sz="1800" baseline="0" dirty="0" err="1">
                <a:solidFill>
                  <a:schemeClr val="accent1">
                    <a:lumMod val="75000"/>
                  </a:schemeClr>
                </a:solidFill>
              </a:rPr>
              <a:t>år</a:t>
            </a:r>
            <a:r>
              <a:rPr lang="en-US" sz="1800" baseline="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CO-besparelser i tonn</c:v>
                </c:pt>
              </c:strCache>
            </c:strRef>
          </c:tx>
          <c:dLbls>
            <c:dLbl>
              <c:idx val="0"/>
              <c:layout>
                <c:manualLayout>
                  <c:x val="-0.16040138168408638"/>
                  <c:y val="1.081441142555041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28</a:t>
                    </a:r>
                    <a:r>
                      <a:rPr lang="en-US" baseline="0" dirty="0"/>
                      <a:t> </a:t>
                    </a:r>
                    <a:r>
                      <a:rPr lang="en-US" baseline="0" dirty="0" err="1"/>
                      <a:t>tonn</a:t>
                    </a:r>
                    <a:endParaRPr lang="en-US" dirty="0"/>
                  </a:p>
                </c:rich>
              </c:tx>
              <c:numFmt formatCode="@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5C6-4098-9BD3-89E4AF2DEB4B}"/>
                </c:ext>
              </c:extLst>
            </c:dLbl>
            <c:dLbl>
              <c:idx val="1"/>
              <c:layout>
                <c:manualLayout>
                  <c:x val="0.1189787005503662"/>
                  <c:y val="-0.1909783012615456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18 </a:t>
                    </a:r>
                    <a:r>
                      <a:rPr lang="en-US" dirty="0" err="1"/>
                      <a:t>tonn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C6-4098-9BD3-89E4AF2DEB4B}"/>
                </c:ext>
              </c:extLst>
            </c:dLbl>
            <c:dLbl>
              <c:idx val="2"/>
              <c:layout>
                <c:manualLayout>
                  <c:x val="0.11738853268440259"/>
                  <c:y val="8.395858314593397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 </a:t>
                    </a:r>
                    <a:r>
                      <a:rPr lang="en-US" dirty="0" err="1"/>
                      <a:t>tonn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5C6-4098-9BD3-89E4AF2DEB4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7 </a:t>
                    </a:r>
                    <a:r>
                      <a:rPr lang="en-US" dirty="0" err="1"/>
                      <a:t>tonn</a:t>
                    </a:r>
                    <a:endParaRPr lang="en-US" dirty="0"/>
                  </a:p>
                </c:rich>
              </c:tx>
              <c:numFmt formatCode="@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C6-4098-9BD3-89E4AF2DEB4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'Ark1'!$A$2:$A$5</c:f>
              <c:strCache>
                <c:ptCount val="4"/>
                <c:pt idx="0">
                  <c:v>Byggautomatisering/varmestyring</c:v>
                </c:pt>
                <c:pt idx="1">
                  <c:v>Bergvarmepumpe internat</c:v>
                </c:pt>
                <c:pt idx="2">
                  <c:v>Belysning/ lysstyring</c:v>
                </c:pt>
                <c:pt idx="3">
                  <c:v>bygningsmasser: vinduer &amp; etterisolering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28274</c:v>
                </c:pt>
                <c:pt idx="1">
                  <c:v>17724</c:v>
                </c:pt>
                <c:pt idx="2">
                  <c:v>6426</c:v>
                </c:pt>
                <c:pt idx="3">
                  <c:v>6839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C6-4098-9BD3-89E4AF2DE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nb-NO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nb-NO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nb-NO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nb-NO"/>
          </a:p>
        </c:txPr>
      </c:legendEntry>
      <c:layout>
        <c:manualLayout>
          <c:xMode val="edge"/>
          <c:yMode val="edge"/>
          <c:x val="0.60280593208424238"/>
          <c:y val="0.16780479778341126"/>
          <c:w val="0.38800857062890448"/>
          <c:h val="0.7629674289063667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652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576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968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138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065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974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212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481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766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5826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617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1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636F-9E64-48A9-A0E8-D6911EA208CE}" type="datetimeFigureOut">
              <a:rPr lang="nb-NO" smtClean="0"/>
              <a:t>15.11.2020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B388-42AA-4DF2-851A-CCA4A06B24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391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782518" y="843677"/>
            <a:ext cx="725711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Valdres Folkehøgskole er med på folkehøgskolens bærekraftsatsing </a:t>
            </a: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og støtter opp om målene i Bærekraftvedtaket.</a:t>
            </a:r>
          </a:p>
          <a:p>
            <a:endParaRPr lang="nb-NO" i="1" dirty="0">
              <a:solidFill>
                <a:schemeClr val="tx2">
                  <a:lumMod val="25000"/>
                </a:schemeClr>
              </a:solidFill>
              <a:latin typeface="Candara" panose="020E0502030303020204" pitchFamily="34" charset="0"/>
            </a:endParaRP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Skolen rapporterer egne klimagassutslipp ved å bruke en </a:t>
            </a: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folkehøgskoletilpasset klima- og miljørapport hos Stiftelsen Miljøfyrtårn, </a:t>
            </a: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utviklet i samarbeid med Vestlandsforskning. </a:t>
            </a: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Målet er å redusere klimagassutslippene hvert år, slik at vi når målet</a:t>
            </a:r>
          </a:p>
          <a:p>
            <a:r>
              <a:rPr lang="nb-NO" i="1" dirty="0">
                <a:solidFill>
                  <a:schemeClr val="tx2">
                    <a:lumMod val="25000"/>
                  </a:schemeClr>
                </a:solidFill>
                <a:latin typeface="Candara" panose="020E0502030303020204" pitchFamily="34" charset="0"/>
              </a:rPr>
              <a:t>om å bli en null-utslipps-skole innen 2030.</a:t>
            </a:r>
          </a:p>
          <a:p>
            <a:endParaRPr lang="nb-NO" i="1" dirty="0">
              <a:solidFill>
                <a:schemeClr val="tx2">
                  <a:lumMod val="25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6147" name="Picture 3" descr="\\vfhs-server\users$\Benediktc\Documents\001 VFHS docs\logo-pantone_valdresFHS (2)-page-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81280"/>
            <a:ext cx="2697960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\\vfhs-server\users$\Benediktc\Documents\001 VFHS docs\MILJØFYRTÅRN\vestlandsforsknin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095" y="5429671"/>
            <a:ext cx="3157538" cy="37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\\vfhs-server\users$\Benediktc\Documents\001 VFHS docs\MILJØFYRTÅRN\wp-content_uploads_2017_06_Miljfyrtarn-norsk-farg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601392"/>
            <a:ext cx="127635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\\vfhs-server\users$\Benediktc\Documents\001 VFHS docs\MILJØFYRTÅRN\last ned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340" y="5085184"/>
            <a:ext cx="14382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ktangel 8"/>
          <p:cNvSpPr/>
          <p:nvPr/>
        </p:nvSpPr>
        <p:spPr>
          <a:xfrm>
            <a:off x="5839989" y="3910768"/>
            <a:ext cx="2664296" cy="4766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folke</a:t>
            </a:r>
            <a:r>
              <a:rPr lang="nb-NO" b="1" dirty="0"/>
              <a:t>høgskole</a:t>
            </a:r>
            <a:r>
              <a:rPr lang="nb-NO" dirty="0"/>
              <a:t>rådet</a:t>
            </a:r>
          </a:p>
        </p:txBody>
      </p:sp>
    </p:spTree>
    <p:extLst>
      <p:ext uri="{BB962C8B-B14F-4D97-AF65-F5344CB8AC3E}">
        <p14:creationId xmlns:p14="http://schemas.microsoft.com/office/powerpoint/2010/main" val="2084507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2699792" y="208333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12.3) Innen 2030 halvere matsvinn per innbygger på verdensbasis, både i detaljhandelen og</a:t>
            </a:r>
          </a:p>
          <a:p>
            <a:r>
              <a:rPr lang="nb-NO" dirty="0"/>
              <a:t>blant forbrukere</a:t>
            </a:r>
          </a:p>
        </p:txBody>
      </p:sp>
      <p:pic>
        <p:nvPicPr>
          <p:cNvPr id="4098" name="Picture 2" descr="\\vfhs-server\users$\Benediktc\Documents\001 VFHS docs\MILJØFYRTÅRN\FNs bærekraftmål ikoner\Alle ikoner_Bokmål\mål 12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3" y="2204864"/>
            <a:ext cx="1912552" cy="1912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2699792" y="3284984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12.5) Innen 2030 redusere avfallsmengden betydelig gjennom forebygging, reduksjon,</a:t>
            </a:r>
          </a:p>
          <a:p>
            <a:r>
              <a:rPr lang="nb-NO" dirty="0"/>
              <a:t>materialgjenvinning og ombruk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2725316" y="4509120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12.8) Innen 2030 sikre at alle mennesker i hele verden har relevant informasjon om og</a:t>
            </a:r>
          </a:p>
          <a:p>
            <a:r>
              <a:rPr lang="nb-NO" dirty="0"/>
              <a:t>forståelse av bærekraftig utvikling og et levesett som er i harmoni med naturen</a:t>
            </a:r>
          </a:p>
        </p:txBody>
      </p:sp>
    </p:spTree>
    <p:extLst>
      <p:ext uri="{BB962C8B-B14F-4D97-AF65-F5344CB8AC3E}">
        <p14:creationId xmlns:p14="http://schemas.microsoft.com/office/powerpoint/2010/main" val="2919141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2699792" y="2116320"/>
            <a:ext cx="5760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13.3) Styrke enkeltpersoners og institusjoners evne til å motvirke, tilpasse seg og redusere</a:t>
            </a:r>
          </a:p>
          <a:p>
            <a:r>
              <a:rPr lang="nb-NO" dirty="0"/>
              <a:t>konsekvensene av klimaendringer og deres evne til tidlig varsling, samt styrke kunnskapen og</a:t>
            </a:r>
          </a:p>
          <a:p>
            <a:r>
              <a:rPr lang="nb-NO" dirty="0"/>
              <a:t>bevisstgjøringen om dette.</a:t>
            </a:r>
          </a:p>
        </p:txBody>
      </p:sp>
      <p:pic>
        <p:nvPicPr>
          <p:cNvPr id="5122" name="Picture 2" descr="\\vfhs-server\users$\Benediktc\Documents\001 VFHS docs\MILJØFYRTÅRN\FNs bærekraftmål ikoner\Alle ikoner_Bokmål\mål 13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59" y="2082528"/>
            <a:ext cx="2118718" cy="2118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5412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err="1">
                <a:latin typeface="Candara" panose="020E0502030303020204" pitchFamily="34" charset="0"/>
              </a:rPr>
              <a:t>Bærekraftsutvikling</a:t>
            </a:r>
            <a:r>
              <a:rPr lang="nb-NO" sz="2000" dirty="0">
                <a:latin typeface="Candara" panose="020E0502030303020204" pitchFamily="34" charset="0"/>
              </a:rPr>
              <a:t> siden 2010 – Valdres skal bli karbon nøytral innen 2030!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976415" y="5771580"/>
            <a:ext cx="769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2010         2012        2014         2016       2018        2020                                    2030</a:t>
            </a:r>
          </a:p>
        </p:txBody>
      </p:sp>
      <p:sp>
        <p:nvSpPr>
          <p:cNvPr id="17" name="Ellipse 16"/>
          <p:cNvSpPr/>
          <p:nvPr/>
        </p:nvSpPr>
        <p:spPr>
          <a:xfrm>
            <a:off x="1097821" y="5291582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8" name="TekstSylinder 17"/>
          <p:cNvSpPr txBox="1"/>
          <p:nvPr/>
        </p:nvSpPr>
        <p:spPr>
          <a:xfrm>
            <a:off x="1309029" y="5291582"/>
            <a:ext cx="2132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Utskifting til energieffektive vinduer</a:t>
            </a:r>
          </a:p>
          <a:p>
            <a:endParaRPr lang="nb-NO" dirty="0"/>
          </a:p>
        </p:txBody>
      </p:sp>
      <p:sp>
        <p:nvSpPr>
          <p:cNvPr id="19" name="Ellipse 18"/>
          <p:cNvSpPr/>
          <p:nvPr/>
        </p:nvSpPr>
        <p:spPr>
          <a:xfrm>
            <a:off x="1650542" y="5027654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Ellipse 19"/>
          <p:cNvSpPr/>
          <p:nvPr/>
        </p:nvSpPr>
        <p:spPr>
          <a:xfrm>
            <a:off x="2375186" y="4389742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Ellipse 20"/>
          <p:cNvSpPr/>
          <p:nvPr/>
        </p:nvSpPr>
        <p:spPr>
          <a:xfrm>
            <a:off x="3517815" y="3509959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Ellipse 21"/>
          <p:cNvSpPr/>
          <p:nvPr/>
        </p:nvSpPr>
        <p:spPr>
          <a:xfrm>
            <a:off x="3150666" y="3810689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Ellipse 22"/>
          <p:cNvSpPr/>
          <p:nvPr/>
        </p:nvSpPr>
        <p:spPr>
          <a:xfrm>
            <a:off x="611560" y="5514016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4" name="Ellipse 23"/>
          <p:cNvSpPr/>
          <p:nvPr/>
        </p:nvSpPr>
        <p:spPr>
          <a:xfrm>
            <a:off x="3827475" y="3203742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TekstSylinder 24"/>
          <p:cNvSpPr txBox="1"/>
          <p:nvPr/>
        </p:nvSpPr>
        <p:spPr>
          <a:xfrm>
            <a:off x="1882580" y="5018461"/>
            <a:ext cx="1755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Redusering av vannforbruket</a:t>
            </a:r>
          </a:p>
          <a:p>
            <a:endParaRPr lang="nb-NO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2625156" y="4397559"/>
            <a:ext cx="2334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 err="1">
                <a:latin typeface="Candara" panose="020E0502030303020204" pitchFamily="34" charset="0"/>
              </a:rPr>
              <a:t>Etterisolering</a:t>
            </a:r>
            <a:r>
              <a:rPr lang="nb-NO" sz="1000" dirty="0">
                <a:latin typeface="Candara" panose="020E0502030303020204" pitchFamily="34" charset="0"/>
              </a:rPr>
              <a:t> av tak og bygningsmasser</a:t>
            </a:r>
          </a:p>
          <a:p>
            <a:endParaRPr lang="nb-NO" dirty="0"/>
          </a:p>
        </p:txBody>
      </p:sp>
      <p:sp>
        <p:nvSpPr>
          <p:cNvPr id="27" name="TekstSylinder 26"/>
          <p:cNvSpPr txBox="1"/>
          <p:nvPr/>
        </p:nvSpPr>
        <p:spPr>
          <a:xfrm>
            <a:off x="4053967" y="3202763"/>
            <a:ext cx="1619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Bergvarmepumpe internat</a:t>
            </a:r>
          </a:p>
          <a:p>
            <a:endParaRPr lang="nb-NO" dirty="0"/>
          </a:p>
        </p:txBody>
      </p:sp>
      <p:sp>
        <p:nvSpPr>
          <p:cNvPr id="28" name="TekstSylinder 27"/>
          <p:cNvSpPr txBox="1"/>
          <p:nvPr/>
        </p:nvSpPr>
        <p:spPr>
          <a:xfrm>
            <a:off x="3361874" y="3800018"/>
            <a:ext cx="1787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Lys-styring &amp; overgang til LED</a:t>
            </a:r>
          </a:p>
          <a:p>
            <a:endParaRPr lang="nb-NO" dirty="0"/>
          </a:p>
        </p:txBody>
      </p:sp>
      <p:sp>
        <p:nvSpPr>
          <p:cNvPr id="29" name="TekstSylinder 28"/>
          <p:cNvSpPr txBox="1"/>
          <p:nvPr/>
        </p:nvSpPr>
        <p:spPr>
          <a:xfrm>
            <a:off x="856822" y="5507606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Varmestyring</a:t>
            </a:r>
          </a:p>
          <a:p>
            <a:endParaRPr lang="nb-NO" dirty="0"/>
          </a:p>
        </p:txBody>
      </p:sp>
      <p:sp>
        <p:nvSpPr>
          <p:cNvPr id="30" name="Ellipse 29"/>
          <p:cNvSpPr/>
          <p:nvPr/>
        </p:nvSpPr>
        <p:spPr>
          <a:xfrm>
            <a:off x="2045326" y="4732101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TekstSylinder 30"/>
          <p:cNvSpPr txBox="1"/>
          <p:nvPr/>
        </p:nvSpPr>
        <p:spPr>
          <a:xfrm>
            <a:off x="2256534" y="4720458"/>
            <a:ext cx="28761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Økt fokus på kildesortering, matsvinn og gjenbruk</a:t>
            </a:r>
          </a:p>
          <a:p>
            <a:endParaRPr lang="nb-NO" dirty="0"/>
          </a:p>
        </p:txBody>
      </p:sp>
      <p:sp>
        <p:nvSpPr>
          <p:cNvPr id="32" name="Ellipse 31"/>
          <p:cNvSpPr/>
          <p:nvPr/>
        </p:nvSpPr>
        <p:spPr>
          <a:xfrm>
            <a:off x="2771029" y="4107214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TekstSylinder 33"/>
          <p:cNvSpPr txBox="1"/>
          <p:nvPr/>
        </p:nvSpPr>
        <p:spPr>
          <a:xfrm>
            <a:off x="3760997" y="3489958"/>
            <a:ext cx="15263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Utvidelse av SD-anlegget</a:t>
            </a:r>
          </a:p>
        </p:txBody>
      </p:sp>
      <p:sp>
        <p:nvSpPr>
          <p:cNvPr id="35" name="Ellipse 34"/>
          <p:cNvSpPr/>
          <p:nvPr/>
        </p:nvSpPr>
        <p:spPr>
          <a:xfrm>
            <a:off x="6308262" y="1795894"/>
            <a:ext cx="211208" cy="216024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6" name="TekstSylinder 35"/>
          <p:cNvSpPr txBox="1"/>
          <p:nvPr/>
        </p:nvSpPr>
        <p:spPr>
          <a:xfrm>
            <a:off x="6573834" y="1674427"/>
            <a:ext cx="16033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Fornybar energi (solceller)</a:t>
            </a:r>
          </a:p>
          <a:p>
            <a:r>
              <a:rPr lang="nb-NO" sz="1000" dirty="0" err="1">
                <a:latin typeface="Candara" panose="020E0502030303020204" pitchFamily="34" charset="0"/>
              </a:rPr>
              <a:t>Bergvarme</a:t>
            </a:r>
            <a:r>
              <a:rPr lang="nb-NO" sz="1000" dirty="0">
                <a:latin typeface="Candara" panose="020E0502030303020204" pitchFamily="34" charset="0"/>
              </a:rPr>
              <a:t> flere bygg</a:t>
            </a:r>
          </a:p>
          <a:p>
            <a:r>
              <a:rPr lang="nb-NO" sz="1000" dirty="0">
                <a:latin typeface="Candara" panose="020E0502030303020204" pitchFamily="34" charset="0"/>
              </a:rPr>
              <a:t>Redusering av flyreiser</a:t>
            </a:r>
          </a:p>
          <a:p>
            <a:endParaRPr lang="nb-NO" dirty="0"/>
          </a:p>
        </p:txBody>
      </p:sp>
      <p:sp>
        <p:nvSpPr>
          <p:cNvPr id="37" name="Ellipse 36"/>
          <p:cNvSpPr/>
          <p:nvPr/>
        </p:nvSpPr>
        <p:spPr>
          <a:xfrm>
            <a:off x="7524881" y="1272674"/>
            <a:ext cx="211208" cy="216024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8" name="TekstSylinder 37"/>
          <p:cNvSpPr txBox="1"/>
          <p:nvPr/>
        </p:nvSpPr>
        <p:spPr>
          <a:xfrm>
            <a:off x="7740352" y="1272674"/>
            <a:ext cx="1189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Null-utslipps-skole</a:t>
            </a:r>
          </a:p>
          <a:p>
            <a:endParaRPr lang="nb-NO" dirty="0"/>
          </a:p>
        </p:txBody>
      </p:sp>
      <p:sp>
        <p:nvSpPr>
          <p:cNvPr id="40" name="Ellipse 39"/>
          <p:cNvSpPr/>
          <p:nvPr/>
        </p:nvSpPr>
        <p:spPr>
          <a:xfrm>
            <a:off x="4208922" y="2879329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1" name="TekstSylinder 40"/>
          <p:cNvSpPr txBox="1"/>
          <p:nvPr/>
        </p:nvSpPr>
        <p:spPr>
          <a:xfrm>
            <a:off x="4420130" y="2848251"/>
            <a:ext cx="221887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Redusering av forbruksvarer</a:t>
            </a:r>
          </a:p>
          <a:p>
            <a:r>
              <a:rPr lang="nb-NO" sz="1000" dirty="0">
                <a:latin typeface="Candara" panose="020E0502030303020204" pitchFamily="34" charset="0"/>
              </a:rPr>
              <a:t>(tørkepapir, såpe, engangsprodukter)</a:t>
            </a:r>
          </a:p>
          <a:p>
            <a:endParaRPr lang="nb-NO" dirty="0"/>
          </a:p>
        </p:txBody>
      </p:sp>
      <p:sp>
        <p:nvSpPr>
          <p:cNvPr id="42" name="Ellipse 41"/>
          <p:cNvSpPr/>
          <p:nvPr/>
        </p:nvSpPr>
        <p:spPr>
          <a:xfrm>
            <a:off x="4557040" y="2519154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3" name="TekstSylinder 42"/>
          <p:cNvSpPr txBox="1"/>
          <p:nvPr/>
        </p:nvSpPr>
        <p:spPr>
          <a:xfrm>
            <a:off x="4783311" y="2516814"/>
            <a:ext cx="21162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Redusering av langdistanse flyreiser</a:t>
            </a:r>
          </a:p>
        </p:txBody>
      </p:sp>
      <p:sp>
        <p:nvSpPr>
          <p:cNvPr id="33" name="TekstSylinder 32"/>
          <p:cNvSpPr txBox="1"/>
          <p:nvPr/>
        </p:nvSpPr>
        <p:spPr>
          <a:xfrm>
            <a:off x="3033380" y="4135949"/>
            <a:ext cx="3171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Modernisering av oppvarmingskilder undervisningsareal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3422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sz="1600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  <a:t>Valdres Folkehøgskole har de siste årene gjennomført en rekke tiltak for å bli mer bårekraftig.</a:t>
            </a:r>
            <a:br>
              <a:rPr lang="nb-NO" sz="1600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</a:br>
            <a:r>
              <a:rPr lang="nb-NO" sz="1600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  <a:t>Det har blant annet resultert i:</a:t>
            </a:r>
            <a:br>
              <a:rPr lang="nb-NO" sz="1600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</a:br>
            <a:br>
              <a:rPr lang="nb-NO" sz="1600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</a:br>
            <a:r>
              <a:rPr lang="nb-NO" sz="1800" b="1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  <a:t> - Redusering av CO2-utslipp med </a:t>
            </a:r>
            <a:r>
              <a:rPr lang="nb-NO" sz="1800" b="1" i="1" dirty="0">
                <a:solidFill>
                  <a:srgbClr val="92D050"/>
                </a:solidFill>
                <a:latin typeface="Candara" panose="020E0502030303020204" pitchFamily="34" charset="0"/>
              </a:rPr>
              <a:t>60 tonn</a:t>
            </a:r>
            <a:br>
              <a:rPr lang="nb-NO" sz="1800" b="1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</a:br>
            <a:r>
              <a:rPr lang="nb-NO" sz="1800" b="1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  <a:t> - </a:t>
            </a:r>
            <a:r>
              <a:rPr lang="nb-NO" sz="1800" b="1" i="1" dirty="0">
                <a:solidFill>
                  <a:srgbClr val="92D050"/>
                </a:solidFill>
                <a:latin typeface="Candara" panose="020E0502030303020204" pitchFamily="34" charset="0"/>
              </a:rPr>
              <a:t>halvering</a:t>
            </a:r>
            <a:r>
              <a:rPr lang="nb-NO" sz="1800" b="1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  <a:t> av vannforbruket per elev.</a:t>
            </a:r>
            <a:br>
              <a:rPr lang="nb-NO" sz="1800" b="1" i="1" dirty="0">
                <a:solidFill>
                  <a:schemeClr val="tx2">
                    <a:lumMod val="90000"/>
                  </a:schemeClr>
                </a:solidFill>
                <a:latin typeface="Candara" panose="020E0502030303020204" pitchFamily="34" charset="0"/>
              </a:rPr>
            </a:br>
            <a:endParaRPr lang="nb-NO" sz="1800" b="1" i="1" dirty="0">
              <a:solidFill>
                <a:schemeClr val="tx2">
                  <a:lumMod val="90000"/>
                </a:schemeClr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73204249"/>
              </p:ext>
            </p:extLst>
          </p:nvPr>
        </p:nvGraphicFramePr>
        <p:xfrm>
          <a:off x="683568" y="2132856"/>
          <a:ext cx="7488832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1961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>
                <a:latin typeface="Candara" panose="020E0502030303020204" pitchFamily="34" charset="0"/>
              </a:rPr>
              <a:t>Miljøfokus pedagogisk/elever</a:t>
            </a:r>
          </a:p>
        </p:txBody>
      </p:sp>
      <p:sp>
        <p:nvSpPr>
          <p:cNvPr id="4" name="Ellipse 3"/>
          <p:cNvSpPr/>
          <p:nvPr/>
        </p:nvSpPr>
        <p:spPr>
          <a:xfrm>
            <a:off x="1081740" y="1517616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TekstSylinder 6"/>
          <p:cNvSpPr txBox="1"/>
          <p:nvPr/>
        </p:nvSpPr>
        <p:spPr>
          <a:xfrm>
            <a:off x="1466026" y="1517616"/>
            <a:ext cx="2930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Fremtiden i våre hender- lørdagsseminar bærekraft</a:t>
            </a:r>
          </a:p>
          <a:p>
            <a:endParaRPr lang="nb-NO" dirty="0"/>
          </a:p>
        </p:txBody>
      </p:sp>
      <p:sp>
        <p:nvSpPr>
          <p:cNvPr id="8" name="Ellipse 7"/>
          <p:cNvSpPr/>
          <p:nvPr/>
        </p:nvSpPr>
        <p:spPr>
          <a:xfrm>
            <a:off x="2123728" y="2667210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/>
          <p:cNvSpPr txBox="1"/>
          <p:nvPr/>
        </p:nvSpPr>
        <p:spPr>
          <a:xfrm>
            <a:off x="2387905" y="2667210"/>
            <a:ext cx="4126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KFUK-KFUM Globalseminar: hva kan eleven gjøre selv i hverdag/lokalmiljø</a:t>
            </a:r>
          </a:p>
          <a:p>
            <a:endParaRPr lang="nb-NO" dirty="0"/>
          </a:p>
        </p:txBody>
      </p:sp>
      <p:sp>
        <p:nvSpPr>
          <p:cNvPr id="10" name="Ellipse 9"/>
          <p:cNvSpPr/>
          <p:nvPr/>
        </p:nvSpPr>
        <p:spPr>
          <a:xfrm>
            <a:off x="2965472" y="2040836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TekstSylinder 10"/>
          <p:cNvSpPr txBox="1"/>
          <p:nvPr/>
        </p:nvSpPr>
        <p:spPr>
          <a:xfrm>
            <a:off x="3176680" y="1990102"/>
            <a:ext cx="201850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Søppelplukkings-dugnad med </a:t>
            </a:r>
          </a:p>
          <a:p>
            <a:r>
              <a:rPr lang="nb-NO" sz="1000" dirty="0">
                <a:latin typeface="Candara" panose="020E0502030303020204" pitchFamily="34" charset="0"/>
              </a:rPr>
              <a:t>«aksjon </a:t>
            </a:r>
            <a:r>
              <a:rPr lang="nb-NO" sz="1000" dirty="0" err="1">
                <a:latin typeface="Candara" panose="020E0502030303020204" pitchFamily="34" charset="0"/>
              </a:rPr>
              <a:t>aqua</a:t>
            </a:r>
            <a:r>
              <a:rPr lang="nb-NO" sz="1000" dirty="0">
                <a:latin typeface="Candara" panose="020E0502030303020204" pitchFamily="34" charset="0"/>
              </a:rPr>
              <a:t> – reine vatn i Valdres</a:t>
            </a:r>
          </a:p>
          <a:p>
            <a:endParaRPr lang="nb-NO" dirty="0"/>
          </a:p>
        </p:txBody>
      </p:sp>
      <p:sp>
        <p:nvSpPr>
          <p:cNvPr id="12" name="Ellipse 11"/>
          <p:cNvSpPr/>
          <p:nvPr/>
        </p:nvSpPr>
        <p:spPr>
          <a:xfrm>
            <a:off x="6514356" y="2928820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TekstSylinder 12"/>
          <p:cNvSpPr txBox="1"/>
          <p:nvPr/>
        </p:nvSpPr>
        <p:spPr>
          <a:xfrm>
            <a:off x="6748722" y="2836570"/>
            <a:ext cx="219643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Internat-time med tema klima &amp; miljø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selvspeiling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fremtidsperspektiv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egeninnsats</a:t>
            </a:r>
          </a:p>
          <a:p>
            <a:endParaRPr lang="nb-NO" dirty="0"/>
          </a:p>
        </p:txBody>
      </p:sp>
      <p:sp>
        <p:nvSpPr>
          <p:cNvPr id="16" name="Ellipse 15"/>
          <p:cNvSpPr/>
          <p:nvPr/>
        </p:nvSpPr>
        <p:spPr>
          <a:xfrm>
            <a:off x="359287" y="3477446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TekstSylinder 16"/>
          <p:cNvSpPr txBox="1"/>
          <p:nvPr/>
        </p:nvSpPr>
        <p:spPr>
          <a:xfrm>
            <a:off x="592933" y="3339319"/>
            <a:ext cx="4166525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Mye aktivitet knyttet til natur, der bærekraft blir en del av undervisningen: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sporløs ferdsel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naturforvaltning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allemannsrett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naturvern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bærekraftig utvikling</a:t>
            </a:r>
          </a:p>
          <a:p>
            <a:endParaRPr lang="nb-NO" dirty="0"/>
          </a:p>
        </p:txBody>
      </p:sp>
      <p:sp>
        <p:nvSpPr>
          <p:cNvPr id="18" name="Ellipse 17"/>
          <p:cNvSpPr/>
          <p:nvPr/>
        </p:nvSpPr>
        <p:spPr>
          <a:xfrm>
            <a:off x="6233000" y="1560223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9" name="TekstSylinder 18"/>
          <p:cNvSpPr txBox="1"/>
          <p:nvPr/>
        </p:nvSpPr>
        <p:spPr>
          <a:xfrm>
            <a:off x="6444208" y="1420715"/>
            <a:ext cx="205056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Redusere forbruk 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oppfordre elever til å kjøpe brukt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valgfag gjenbruk</a:t>
            </a:r>
          </a:p>
          <a:p>
            <a:endParaRPr lang="nb-NO" sz="1000" dirty="0">
              <a:latin typeface="Candara" panose="020E0502030303020204" pitchFamily="34" charset="0"/>
            </a:endParaRPr>
          </a:p>
          <a:p>
            <a:endParaRPr lang="nb-NO" sz="1000" dirty="0">
              <a:latin typeface="Candara" panose="020E0502030303020204" pitchFamily="34" charset="0"/>
            </a:endParaRPr>
          </a:p>
          <a:p>
            <a:endParaRPr lang="nb-NO" dirty="0"/>
          </a:p>
        </p:txBody>
      </p:sp>
      <p:sp>
        <p:nvSpPr>
          <p:cNvPr id="20" name="Ellipse 19"/>
          <p:cNvSpPr/>
          <p:nvPr/>
        </p:nvSpPr>
        <p:spPr>
          <a:xfrm>
            <a:off x="5205911" y="4415957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1" name="TekstSylinder 20"/>
          <p:cNvSpPr txBox="1"/>
          <p:nvPr/>
        </p:nvSpPr>
        <p:spPr>
          <a:xfrm>
            <a:off x="5417119" y="4276449"/>
            <a:ext cx="338426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Bevisstgjøring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Fellesfag, Kropp/Sjel/Ånd med miljø-debatter</a:t>
            </a:r>
          </a:p>
          <a:p>
            <a:r>
              <a:rPr lang="nb-NO" sz="1000" dirty="0">
                <a:latin typeface="Candara" panose="020E0502030303020204" pitchFamily="34" charset="0"/>
              </a:rPr>
              <a:t>rund f.eks. oljens fremtid, vindkraft, forsøpling av fjordene</a:t>
            </a:r>
          </a:p>
          <a:p>
            <a:endParaRPr lang="nb-NO" sz="1000" dirty="0">
              <a:latin typeface="Candara" panose="020E0502030303020204" pitchFamily="34" charset="0"/>
            </a:endParaRPr>
          </a:p>
          <a:p>
            <a:endParaRPr lang="nb-NO" sz="1000" dirty="0">
              <a:latin typeface="Candara" panose="020E0502030303020204" pitchFamily="34" charset="0"/>
            </a:endParaRPr>
          </a:p>
          <a:p>
            <a:endParaRPr lang="nb-NO" dirty="0"/>
          </a:p>
        </p:txBody>
      </p:sp>
      <p:sp>
        <p:nvSpPr>
          <p:cNvPr id="22" name="Ellipse 21"/>
          <p:cNvSpPr/>
          <p:nvPr/>
        </p:nvSpPr>
        <p:spPr>
          <a:xfrm>
            <a:off x="1571519" y="5153612"/>
            <a:ext cx="211208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TekstSylinder 22"/>
          <p:cNvSpPr txBox="1"/>
          <p:nvPr/>
        </p:nvSpPr>
        <p:spPr>
          <a:xfrm>
            <a:off x="1835696" y="5153612"/>
            <a:ext cx="178125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>
                <a:latin typeface="Candara" panose="020E0502030303020204" pitchFamily="34" charset="0"/>
              </a:rPr>
              <a:t>Våre lærere jobber med:</a:t>
            </a:r>
          </a:p>
          <a:p>
            <a:r>
              <a:rPr lang="nb-NO" sz="1000" dirty="0">
                <a:latin typeface="Candara" panose="020E0502030303020204" pitchFamily="34" charset="0"/>
              </a:rPr>
              <a:t> - minimere transport/reising</a:t>
            </a:r>
          </a:p>
          <a:p>
            <a:pPr marL="171450" indent="-171450">
              <a:buFontTx/>
              <a:buChar char="-"/>
            </a:pPr>
            <a:r>
              <a:rPr lang="nb-NO" sz="1000" dirty="0">
                <a:latin typeface="Candara" panose="020E0502030303020204" pitchFamily="34" charset="0"/>
              </a:rPr>
              <a:t>Redusere matsvinn (turer)</a:t>
            </a:r>
          </a:p>
          <a:p>
            <a:pPr marL="171450" indent="-171450">
              <a:buFontTx/>
              <a:buChar char="-"/>
            </a:pPr>
            <a:endParaRPr lang="nb-NO" sz="1000" dirty="0">
              <a:latin typeface="Candara" panose="020E0502030303020204" pitchFamily="34" charset="0"/>
            </a:endParaRPr>
          </a:p>
          <a:p>
            <a:pPr marL="171450" indent="-171450">
              <a:buFontTx/>
              <a:buChar char="-"/>
            </a:pPr>
            <a:endParaRPr lang="nb-NO" sz="1000" dirty="0">
              <a:latin typeface="Candara" panose="020E0502030303020204" pitchFamily="34" charset="0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03867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27584" y="1772816"/>
            <a:ext cx="7024744" cy="757888"/>
          </a:xfrm>
        </p:spPr>
        <p:txBody>
          <a:bodyPr/>
          <a:lstStyle/>
          <a:p>
            <a:r>
              <a:rPr lang="nb-NO" sz="2000" dirty="0">
                <a:latin typeface="Candara" panose="020E0502030303020204" pitchFamily="34" charset="0"/>
              </a:rPr>
              <a:t>«Folkehøgskolens rolle lokalt og </a:t>
            </a:r>
            <a:r>
              <a:rPr lang="nb-NO" sz="2000" dirty="0" err="1">
                <a:latin typeface="Candara" panose="020E0502030303020204" pitchFamily="34" charset="0"/>
              </a:rPr>
              <a:t>internationalt</a:t>
            </a:r>
            <a:r>
              <a:rPr lang="nb-NO" sz="2000" dirty="0">
                <a:latin typeface="Candara" panose="020E0502030303020204" pitchFamily="34" charset="0"/>
              </a:rPr>
              <a:t>»</a:t>
            </a:r>
          </a:p>
        </p:txBody>
      </p:sp>
      <p:pic>
        <p:nvPicPr>
          <p:cNvPr id="2051" name="Picture 3" descr="\\vfhs-server\users$\Benediktc\Documents\001 VFHS docs\MILJØFYRTÅRN\FNs bærekraftmål ikoner\Alle ikoner_Bokmål\mål 1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31" y="2751584"/>
            <a:ext cx="1418654" cy="14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2267744" y="2636912"/>
            <a:ext cx="5760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1.5) Innen 2030 bygge opp motstandskraften til fattige og personer i utsatte situasjoner, slik at de blir mindre utsatt for og mindre sårbare for klimarelaterte ekstremhendelser og andre økonomiske, sosiale og miljømessige påkjenninger og katastrofer </a:t>
            </a:r>
          </a:p>
          <a:p>
            <a:endParaRPr lang="nb-NO" sz="1400" dirty="0"/>
          </a:p>
          <a:p>
            <a:r>
              <a:rPr lang="nb-NO" sz="1400" dirty="0"/>
              <a:t>1.a) Sikre en betydelig mobilisering av ressurser fra ulike kilder, blant annet gjennom økt utviklingssamarbeid, for å gi utviklingslandene, særlig de minst utviklede landene, tilstrekkelige og forutsigbare midler til å gjennomføre programmer og politikk for å utrydde alle former for fattigdom 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755576" y="779512"/>
            <a:ext cx="75344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b="1" dirty="0">
                <a:latin typeface="Candara" panose="020E0502030303020204" pitchFamily="34" charset="0"/>
              </a:rPr>
              <a:t>Relevante FN BÆREKRAFTSMÅL som kan knyttes til vår </a:t>
            </a:r>
          </a:p>
          <a:p>
            <a:r>
              <a:rPr lang="nb-NO" sz="2400" b="1" dirty="0">
                <a:latin typeface="Candara" panose="020E0502030303020204" pitchFamily="34" charset="0"/>
              </a:rPr>
              <a:t>virksomhet.</a:t>
            </a:r>
          </a:p>
        </p:txBody>
      </p:sp>
    </p:spTree>
    <p:extLst>
      <p:ext uri="{BB962C8B-B14F-4D97-AF65-F5344CB8AC3E}">
        <p14:creationId xmlns:p14="http://schemas.microsoft.com/office/powerpoint/2010/main" val="150382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vfhs-server\users$\Benediktc\Documents\001 VFHS docs\MILJØFYRTÅRN\FNs bærekraftmål ikoner\Alle ikoner_Bokmål\mål 4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722336" y="1988840"/>
            <a:ext cx="1541420" cy="145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2411760" y="1933220"/>
            <a:ext cx="3816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4.7) Innen 2030 sikre at alle elever og studenter tilegner seg den kompetansen som er</a:t>
            </a:r>
          </a:p>
          <a:p>
            <a:r>
              <a:rPr lang="nb-NO" sz="1400" dirty="0"/>
              <a:t>nødvendig for å fremme bærekraftig utvikling, blant annet gjennom utdanning i bærekraftig</a:t>
            </a:r>
          </a:p>
          <a:p>
            <a:r>
              <a:rPr lang="nb-NO" sz="1400" dirty="0"/>
              <a:t>utvikling og livsstil, menneskerettigheter, likestilling, fremme av freds- og ikkevoldskultur,</a:t>
            </a:r>
          </a:p>
          <a:p>
            <a:r>
              <a:rPr lang="nb-NO" sz="1400" dirty="0"/>
              <a:t>globalt borgerskap og verdsetting av kulturelt mangfold og kulturens bidrag til bærekraftig</a:t>
            </a:r>
          </a:p>
          <a:p>
            <a:r>
              <a:rPr lang="nb-NO" sz="1400" dirty="0"/>
              <a:t>utvikling</a:t>
            </a:r>
          </a:p>
        </p:txBody>
      </p:sp>
      <p:sp>
        <p:nvSpPr>
          <p:cNvPr id="2" name="TekstSylinder 1"/>
          <p:cNvSpPr txBox="1"/>
          <p:nvPr/>
        </p:nvSpPr>
        <p:spPr>
          <a:xfrm>
            <a:off x="1835696" y="764704"/>
            <a:ext cx="3236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«Dyktiggjøre unge mennesker…»</a:t>
            </a:r>
          </a:p>
        </p:txBody>
      </p:sp>
    </p:spTree>
    <p:extLst>
      <p:ext uri="{BB962C8B-B14F-4D97-AF65-F5344CB8AC3E}">
        <p14:creationId xmlns:p14="http://schemas.microsoft.com/office/powerpoint/2010/main" val="1878546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vfhs-server\users$\Benediktc\Documents\001 VFHS docs\MILJØFYRTÅRN\FNs bærekraftmål ikoner\Alle ikoner_Bokmål\mål 7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1714377" cy="171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2843808" y="2342749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7.2) Innen 2030 øke andelen fornybar energi i verdens samlede energiforbruk betydelig</a:t>
            </a:r>
          </a:p>
        </p:txBody>
      </p:sp>
      <p:sp>
        <p:nvSpPr>
          <p:cNvPr id="3" name="TekstSylinder 2"/>
          <p:cNvSpPr txBox="1"/>
          <p:nvPr/>
        </p:nvSpPr>
        <p:spPr>
          <a:xfrm>
            <a:off x="2627784" y="1124744"/>
            <a:ext cx="2765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«visjon nullutslipp/solcelle»</a:t>
            </a:r>
          </a:p>
        </p:txBody>
      </p:sp>
    </p:spTree>
    <p:extLst>
      <p:ext uri="{BB962C8B-B14F-4D97-AF65-F5344CB8AC3E}">
        <p14:creationId xmlns:p14="http://schemas.microsoft.com/office/powerpoint/2010/main" val="1908223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2820184" y="1948496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9.4) Innen 2030 oppgradere infrastruktur og omstille næringslivet til å bli mer bærekraftig,</a:t>
            </a:r>
          </a:p>
          <a:p>
            <a:r>
              <a:rPr lang="nb-NO" dirty="0"/>
              <a:t>med mer effektiv bruk av ressurser og mer utstrakt bruk av rene og miljøvennlige</a:t>
            </a:r>
          </a:p>
          <a:p>
            <a:r>
              <a:rPr lang="nb-NO" dirty="0"/>
              <a:t>teknologiformer</a:t>
            </a:r>
          </a:p>
        </p:txBody>
      </p:sp>
      <p:pic>
        <p:nvPicPr>
          <p:cNvPr id="2050" name="Picture 2" descr="\\vfhs-server\users$\Benediktc\Documents\001 VFHS docs\MILJØFYRTÅRN\FNs bærekraftmål ikoner\Alle ikoner_Bokmål\mål 9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48" y="2082036"/>
            <a:ext cx="2265834" cy="2265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2820184" y="3645024"/>
            <a:ext cx="51845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9.a) Legge til rette for bærekraftig utvikling av infrastrukturen i utviklingsland ved å øke den</a:t>
            </a:r>
          </a:p>
          <a:p>
            <a:r>
              <a:rPr lang="nb-NO" dirty="0"/>
              <a:t>finansielle, teknologiske og faglige bistanden til afrikanske land,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1979712" y="980728"/>
            <a:ext cx="4480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«bærekraftig infrastruktur valdres og </a:t>
            </a:r>
            <a:r>
              <a:rPr lang="nb-NO" dirty="0" err="1"/>
              <a:t>lushoto</a:t>
            </a:r>
            <a:r>
              <a:rPr lang="nb-NO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730269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2820184" y="1948496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11.6) Innen 2030 redusere byenes og lokalsamfunnenes negative påvirkning på miljøet (målt</a:t>
            </a:r>
          </a:p>
          <a:p>
            <a:r>
              <a:rPr lang="nb-NO" dirty="0"/>
              <a:t>per innbygger), med særlig vekt på luftkvalitet og avfallshåndtering i offentlig eller privat regi</a:t>
            </a:r>
          </a:p>
        </p:txBody>
      </p:sp>
      <p:pic>
        <p:nvPicPr>
          <p:cNvPr id="3074" name="Picture 2" descr="\\vfhs-server\users$\Benediktc\Documents\001 VFHS docs\MILJØFYRTÅRN\FNs bærekraftmål ikoner\Alle ikoner_Bokmål\mål 11- bokmå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48496"/>
            <a:ext cx="1908474" cy="1908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288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704</Words>
  <Application>Microsoft Office PowerPoint</Application>
  <PresentationFormat>Skjermfremvisning (4:3)</PresentationFormat>
  <Paragraphs>91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Candara</vt:lpstr>
      <vt:lpstr>Office-tema</vt:lpstr>
      <vt:lpstr>PowerPoint-presentasjon</vt:lpstr>
      <vt:lpstr>Bærekraftsutvikling siden 2010 – Valdres skal bli karbon nøytral innen 2030!</vt:lpstr>
      <vt:lpstr>Valdres Folkehøgskole har de siste årene gjennomført en rekke tiltak for å bli mer bårekraftig. Det har blant annet resultert i:   - Redusering av CO2-utslipp med 60 tonn  - halvering av vannforbruket per elev. </vt:lpstr>
      <vt:lpstr>Miljøfokus pedagogisk/elever</vt:lpstr>
      <vt:lpstr>«Folkehøgskolens rolle lokalt og internationalt»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Benedikt Coenen</dc:creator>
  <cp:lastModifiedBy>Jens Rindal</cp:lastModifiedBy>
  <cp:revision>35</cp:revision>
  <dcterms:created xsi:type="dcterms:W3CDTF">2020-10-28T09:40:30Z</dcterms:created>
  <dcterms:modified xsi:type="dcterms:W3CDTF">2020-11-15T15:47:07Z</dcterms:modified>
</cp:coreProperties>
</file>